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8" r:id="rId4"/>
    <p:sldId id="259" r:id="rId5"/>
    <p:sldId id="260" r:id="rId6"/>
    <p:sldId id="261" r:id="rId7"/>
    <p:sldId id="262" r:id="rId8"/>
    <p:sldId id="299" r:id="rId9"/>
    <p:sldId id="263" r:id="rId10"/>
    <p:sldId id="264" r:id="rId11"/>
    <p:sldId id="265" r:id="rId12"/>
    <p:sldId id="266" r:id="rId13"/>
    <p:sldId id="267" r:id="rId14"/>
    <p:sldId id="268" r:id="rId15"/>
    <p:sldId id="269" r:id="rId16"/>
    <p:sldId id="270" r:id="rId17"/>
    <p:sldId id="271" r:id="rId18"/>
    <p:sldId id="272" r:id="rId19"/>
    <p:sldId id="273" r:id="rId20"/>
    <p:sldId id="258" r:id="rId21"/>
    <p:sldId id="277" r:id="rId22"/>
    <p:sldId id="278" r:id="rId23"/>
    <p:sldId id="274" r:id="rId24"/>
    <p:sldId id="275" r:id="rId25"/>
    <p:sldId id="276" r:id="rId26"/>
    <p:sldId id="295" r:id="rId27"/>
    <p:sldId id="279" r:id="rId28"/>
    <p:sldId id="280" r:id="rId29"/>
    <p:sldId id="283" r:id="rId30"/>
    <p:sldId id="284" r:id="rId31"/>
    <p:sldId id="296" r:id="rId32"/>
    <p:sldId id="285" r:id="rId33"/>
    <p:sldId id="286" r:id="rId34"/>
    <p:sldId id="289" r:id="rId35"/>
    <p:sldId id="290" r:id="rId36"/>
    <p:sldId id="291" r:id="rId37"/>
    <p:sldId id="292" r:id="rId38"/>
    <p:sldId id="293" r:id="rId39"/>
    <p:sldId id="294"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B7B63E-3B85-42CD-A337-EA0B1AC8A106}"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7B63E-3B85-42CD-A337-EA0B1AC8A106}"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7B63E-3B85-42CD-A337-EA0B1AC8A106}"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4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699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4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1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37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556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7B63E-3B85-42CD-A337-EA0B1AC8A106}"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13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12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15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35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508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46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39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292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7B63E-3B85-42CD-A337-EA0B1AC8A106}"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561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35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38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9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7B63E-3B85-42CD-A337-EA0B1AC8A106}"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B7B63E-3B85-42CD-A337-EA0B1AC8A106}"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7B63E-3B85-42CD-A337-EA0B1AC8A106}"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7B63E-3B85-42CD-A337-EA0B1AC8A106}"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7B63E-3B85-42CD-A337-EA0B1AC8A106}"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7B63E-3B85-42CD-A337-EA0B1AC8A106}"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8CE5-3115-4F1A-BE72-B405C783BD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7B63E-3B85-42CD-A337-EA0B1AC8A106}" type="datetimeFigureOut">
              <a:rPr lang="en-US" smtClean="0"/>
              <a:pPr/>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8CE5-3115-4F1A-BE72-B405C783BD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41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A376B-E4B2-4727-9560-9F7161A6C375}" type="datetimeFigureOut">
              <a:rPr lang="en-US" smtClean="0">
                <a:solidFill>
                  <a:prstClr val="black">
                    <a:tint val="75000"/>
                  </a:prstClr>
                </a:solidFill>
              </a:rPr>
              <a:pPr/>
              <a:t>4/18/2018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133FA-4C18-47BE-936F-15EBBB124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096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14331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032792" y="1371600"/>
            <a:ext cx="4604149" cy="693266"/>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Memahami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mukjizat</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76200"/>
            <a:ext cx="8813405" cy="1015663"/>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Mempercayai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362200" y="4252021"/>
            <a:ext cx="48006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membakar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fontAlgn="auto">
              <a:spcBef>
                <a:spcPts val="0"/>
              </a:spcBef>
              <a:spcAft>
                <a:spcPts val="0"/>
              </a:spcAft>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Ibrahim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092051" y="2064866"/>
            <a:ext cx="4604149" cy="1236147"/>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Harus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namun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menyalahi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kebiasaan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5-Point Star 6"/>
          <p:cNvSpPr/>
          <p:nvPr/>
        </p:nvSpPr>
        <p:spPr>
          <a:xfrm>
            <a:off x="2514600" y="1857048"/>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
        <p:nvSpPr>
          <p:cNvPr id="8" name="Rectangle 7"/>
          <p:cNvSpPr/>
          <p:nvPr/>
        </p:nvSpPr>
        <p:spPr>
          <a:xfrm>
            <a:off x="1219200" y="5140405"/>
            <a:ext cx="323527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patuh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a:t>
            </a:r>
            <a:endParaRPr lang="en-US"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5299122" y="5140404"/>
            <a:ext cx="323527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bertukar</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sejuk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didalamnya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685800" y="3767095"/>
            <a:ext cx="1905000" cy="101112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a:off x="4389959" y="5020167"/>
            <a:ext cx="909163" cy="72983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349321"/>
            <a:ext cx="6629400" cy="1012879"/>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Perjalanan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Mekah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Baitul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Maqdis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sebulan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0"/>
            <a:ext cx="8813405" cy="1015663"/>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musyrikin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mengingkari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00200" y="5257800"/>
            <a:ext cx="69342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Sains</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membuktikan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bahawa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mukjizat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Mikraj</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bukannya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mustahil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1600200" y="3662550"/>
            <a:ext cx="6934200" cy="13666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mampu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tempoh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singkat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menggunakan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kenderaan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Rectangle 6"/>
          <p:cNvSpPr/>
          <p:nvPr/>
        </p:nvSpPr>
        <p:spPr>
          <a:xfrm>
            <a:off x="296839" y="2671950"/>
            <a:ext cx="3048000" cy="83325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Kemajuan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a:off x="304800" y="973522"/>
            <a:ext cx="1810614" cy="116007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124200" y="1836003"/>
            <a:ext cx="513977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189</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5036403"/>
            <a:ext cx="8915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jualah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pemerintah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langit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bumi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tiap-tiap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p>
        </p:txBody>
      </p:sp>
      <p:sp>
        <p:nvSpPr>
          <p:cNvPr id="5" name="Rectangle 4"/>
          <p:cNvSpPr/>
          <p:nvPr/>
        </p:nvSpPr>
        <p:spPr>
          <a:xfrm>
            <a:off x="268655" y="3002340"/>
            <a:ext cx="8646745"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وَلِلّهِ مُلْكُ السَّمَاوَاتِ وَالأَرْضِ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كُلِّ شَيْءٍ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قَدِيرٌ.</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116256" y="231375"/>
            <a:ext cx="3846144" cy="202012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Seluruh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dibawah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takluk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kudrat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iradat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762000" y="1621631"/>
            <a:ext cx="6964907" cy="1654969"/>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Kadang</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memahami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makna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mukjizat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76200"/>
            <a:ext cx="8813405" cy="1015663"/>
          </a:xfrm>
          <a:prstGeom prst="rect">
            <a:avLst/>
          </a:prstGeom>
        </p:spPr>
        <p:txBody>
          <a:bodyPr wrap="square">
            <a:spAutoFit/>
          </a:bodyPr>
          <a:lstStyle/>
          <a:p>
            <a:pPr algn="ctr">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ciptaan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ajaib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rahsia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5" name="Rounded Rectangle 4"/>
          <p:cNvSpPr/>
          <p:nvPr/>
        </p:nvSpPr>
        <p:spPr>
          <a:xfrm>
            <a:off x="1676400" y="3413303"/>
            <a:ext cx="6934200" cy="2301697"/>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berkembangnya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teknologi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peredaran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menzahirkan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mendedahkan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rahsia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kekuasaan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yang di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5-Point Star 5"/>
          <p:cNvSpPr/>
          <p:nvPr/>
        </p:nvSpPr>
        <p:spPr>
          <a:xfrm>
            <a:off x="1390155" y="2895600"/>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2400"/>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389797" y="1852518"/>
            <a:ext cx="6566346" cy="1213237"/>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Kepatuhan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dibina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dasar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76200"/>
            <a:ext cx="8813405" cy="1015663"/>
          </a:xfrm>
          <a:prstGeom prst="rect">
            <a:avLst/>
          </a:prstGeom>
        </p:spPr>
        <p:txBody>
          <a:bodyPr wrap="square">
            <a:spAutoFit/>
          </a:bodyPr>
          <a:lstStyle/>
          <a:p>
            <a:pPr algn="ctr">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 suruhan dan larangan </a:t>
            </a:r>
          </a:p>
          <a:p>
            <a:pPr algn="ctr">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 rahsianya.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389797" y="3945453"/>
            <a:ext cx="6566345" cy="1464747"/>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Walaupun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setengah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belum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diketahui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rahsianya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5-Point Star 5"/>
          <p:cNvSpPr/>
          <p:nvPr/>
        </p:nvSpPr>
        <p:spPr>
          <a:xfrm>
            <a:off x="1066800" y="1678133"/>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2400"/>
          </a:p>
        </p:txBody>
      </p:sp>
      <p:sp>
        <p:nvSpPr>
          <p:cNvPr id="7" name="5-Point Star 6"/>
          <p:cNvSpPr/>
          <p:nvPr/>
        </p:nvSpPr>
        <p:spPr>
          <a:xfrm>
            <a:off x="1026573" y="3742899"/>
            <a:ext cx="799110" cy="775316"/>
          </a:xfrm>
          <a:prstGeom prst="star5">
            <a:avLst/>
          </a:prstGeom>
          <a:ln>
            <a:solidFill>
              <a:srgbClr val="00B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sz="2400"/>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228600"/>
            <a:ext cx="8813405"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08112" y="2750592"/>
            <a:ext cx="8431088" cy="17452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 dan keimanan merupakan syarat yang paling penting bagi menjamin diri seseorang terselamat daripada azab yang kekal di hari pembalasan.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408112" y="1523568"/>
            <a:ext cx="8403976"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Kukuhkan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keyakinan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terhadap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kekuasaan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408112" y="4724400"/>
            <a:ext cx="8431088"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 kefahaman akidah dengan menghadiri kelas pengajian akidah.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Najm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501676"/>
            <a:ext cx="8721171" cy="3785652"/>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وَالنَّجْمِ إِذَا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مَا ضَلَّ صَاحِبُكُمْ وَمَا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غَوَى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يَنطِقُ عَنِ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الْهَوَى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 هُوَ إِلَّا وَحْيٌ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يُوحَى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عَلَّمَهُ شَدِيدُ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الْقُوَى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ذُو مِرَّةٍ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فَاسْتَوَى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وَهُوَ بِالْأُفُقِ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الْأَعْلَى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ثُمَّ دَنَا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فَتَدَلَّى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فَكَانَ قَابَ قَوْسَيْنِ أَوْ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أَدْنَى</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فَأَوْحَى إِلَى عَبْدِهِ مَا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أَوْحَى.</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38780"/>
            <a:ext cx="5105400"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196400"/>
            <a:ext cx="8915400" cy="55092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Demi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bintang</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semasa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menjunam</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Rakan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kamu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Muhammad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kamu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tuduh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berbagai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tuduhan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itu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menyeleweng</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dari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jalan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benar</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pula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sesat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kepercayaan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Dan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memperkatakan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sesuatu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berhubung</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agama Islam)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menurut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kemahuan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pendapatnya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sendiri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Segala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diperkatakannya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itu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sama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Al-Quran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atau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hadis</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lain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hanyalah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wahyu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diwahyukan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wahyu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itu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disampaikan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diajarkan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oleh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malaikat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jibril</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amat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kuat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gagah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Lagi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mempunyai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kebijaksanaan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kemudian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memperlihatkan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dirinya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Muhammad)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rupanya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asal</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edang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di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arah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tinggi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(di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langit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Kemudian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mendekatkan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dirinya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Muhammad),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lalu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berjuntai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sedikit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demi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sedikit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Sehingga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menjadilah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jarak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(di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antaranya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Muhammad)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sekadar</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dua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hujung</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busaran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panah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atau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lebih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dekat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lagi;Lalu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Allah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wahyukan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hambaNya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(Muhammad,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perantaraan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malaikat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Jibril</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apa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telah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diwahyukanNya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447800"/>
            <a:ext cx="8388424" cy="4154984"/>
          </a:xfrm>
          <a:prstGeom prst="rect">
            <a:avLst/>
          </a:prstGeom>
          <a:solidFill>
            <a:schemeClr val="accent4">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488975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395536" y="45492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286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795552"/>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215576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304800"/>
            <a:ext cx="7358018" cy="523220"/>
          </a:xfrm>
          <a:prstGeom prst="rect">
            <a:avLst/>
          </a:prstGeom>
        </p:spPr>
        <p:txBody>
          <a:bodyPr wrap="square">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95552"/>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95536" y="45492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42125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188640"/>
            <a:ext cx="847728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TextBox 5"/>
          <p:cNvSpPr txBox="1"/>
          <p:nvPr/>
        </p:nvSpPr>
        <p:spPr>
          <a:xfrm>
            <a:off x="395536" y="4233208"/>
            <a:ext cx="8367464" cy="1938992"/>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742125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44624"/>
            <a:ext cx="76533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90235"/>
            <a:ext cx="9144000" cy="1569660"/>
          </a:xfrm>
          <a:prstGeom prst="rect">
            <a:avLst/>
          </a:prstGeom>
          <a:solidFill>
            <a:schemeClr val="accent6">
              <a:lumMod val="75000"/>
              <a:alpha val="22000"/>
            </a:schemeClr>
          </a:solidFill>
        </p:spPr>
        <p:txBody>
          <a:bodyPr wrap="square">
            <a:spAutoFit/>
          </a:bodyPr>
          <a:lstStyle/>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وَصَحْبِهِ أَجْمَعِيْن.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95536" y="4057471"/>
            <a:ext cx="8367464" cy="1200329"/>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742125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62580"/>
            <a:ext cx="765339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90235"/>
            <a:ext cx="9144000" cy="861774"/>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وَخُذُوْا بِدِيْنِ الإِسْلاَمِ بِجُمْلَتِهِ.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457200" y="4274403"/>
            <a:ext cx="8367464" cy="830997"/>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amalkan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ajaran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keseluruhan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58337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3344" y="2286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133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berjemaah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5975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00200" y="13209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402201" y="21771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393316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762672"/>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36368"/>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87535"/>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93316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77149994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26301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16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870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فِي رُبُوبِيَّتِهِ وَأُلُوهِيَّتِه، وَأَشْهَدُ أَنَّ مُحَمَّداً عَبْدُهُ وَرَسُولُهُ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خَيْرُ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خَلْقِه .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4534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71723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62338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78017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25430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92287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248901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360956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021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14400"/>
            <a:ext cx="9144000" cy="5555367"/>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20</a:t>
            </a:r>
            <a:r>
              <a:rPr lang="en-MY" sz="1600" b="1" dirty="0" smtClean="0">
                <a:solidFill>
                  <a:prstClr val="black"/>
                </a:solidFill>
                <a:effectLst>
                  <a:outerShdw blurRad="38100" dist="38100" dir="2700000" algn="tl">
                    <a:srgbClr val="000000">
                      <a:alpha val="43137"/>
                    </a:srgbClr>
                  </a:outerShdw>
                </a:effectLst>
                <a:cs typeface="Arial" charset="0"/>
              </a:rPr>
              <a:t>/04/2018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MUKJIZAT ISRA' DAN MIKRAJ.</a:t>
            </a: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PERISTIWA </a:t>
            </a:r>
            <a:r>
              <a:rPr lang="en-MY" b="1" dirty="0">
                <a:solidFill>
                  <a:prstClr val="black"/>
                </a:solidFill>
                <a:effectLst>
                  <a:outerShdw blurRad="38100" dist="38100" dir="2700000" algn="tl">
                    <a:srgbClr val="000000">
                      <a:alpha val="43137"/>
                    </a:srgbClr>
                  </a:outerShdw>
                </a:effectLst>
                <a:cs typeface="Arial" charset="0"/>
              </a:rPr>
              <a:t>ISRA' DAN MIKRAJ ADALAH ANUGERAH ALLAH </a:t>
            </a:r>
            <a:r>
              <a:rPr lang="en-MY" b="1" dirty="0" smtClean="0">
                <a:solidFill>
                  <a:prstClr val="black"/>
                </a:solidFill>
                <a:effectLst>
                  <a:outerShdw blurRad="38100" dist="38100" dir="2700000" algn="tl">
                    <a:srgbClr val="000000">
                      <a:alpha val="43137"/>
                    </a:srgbClr>
                  </a:outerShdw>
                </a:effectLst>
                <a:cs typeface="Arial" charset="0"/>
              </a:rPr>
              <a:t>KEPADA RASULULLAH SAW </a:t>
            </a:r>
            <a:r>
              <a:rPr lang="en-MY" b="1" dirty="0">
                <a:solidFill>
                  <a:prstClr val="black"/>
                </a:solidFill>
                <a:effectLst>
                  <a:outerShdw blurRad="38100" dist="38100" dir="2700000" algn="tl">
                    <a:srgbClr val="000000">
                      <a:alpha val="43137"/>
                    </a:srgbClr>
                  </a:outerShdw>
                </a:effectLst>
                <a:cs typeface="Arial" charset="0"/>
              </a:rPr>
              <a:t>SETELAH DUA INSAN TERSAYANG, </a:t>
            </a:r>
            <a:r>
              <a:rPr lang="en-MY" b="1" dirty="0" smtClean="0">
                <a:solidFill>
                  <a:prstClr val="black"/>
                </a:solidFill>
                <a:effectLst>
                  <a:outerShdw blurRad="38100" dist="38100" dir="2700000" algn="tl">
                    <a:srgbClr val="000000">
                      <a:alpha val="43137"/>
                    </a:srgbClr>
                  </a:outerShdw>
                </a:effectLst>
                <a:cs typeface="Arial" charset="0"/>
              </a:rPr>
              <a:t>ISTERINYA SITI KHADIJAH DAN PAMANNYA </a:t>
            </a:r>
            <a:r>
              <a:rPr lang="en-MY" b="1" dirty="0">
                <a:solidFill>
                  <a:prstClr val="black"/>
                </a:solidFill>
                <a:effectLst>
                  <a:outerShdw blurRad="38100" dist="38100" dir="2700000" algn="tl">
                    <a:srgbClr val="000000">
                      <a:alpha val="43137"/>
                    </a:srgbClr>
                  </a:outerShdw>
                </a:effectLst>
                <a:cs typeface="Arial" charset="0"/>
              </a:rPr>
              <a:t>PERGI.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PERISTIWA MIKRAJ, BAGINDA TIDAK SANGAT MERASA TERTEKAN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ISRA</a:t>
            </a: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MIKRAJ </a:t>
            </a:r>
            <a:r>
              <a:rPr lang="en-MY" b="1" dirty="0">
                <a:solidFill>
                  <a:prstClr val="black"/>
                </a:solidFill>
                <a:effectLst>
                  <a:outerShdw blurRad="38100" dist="38100" dir="2700000" algn="tl">
                    <a:srgbClr val="000000">
                      <a:alpha val="43137"/>
                    </a:srgbClr>
                  </a:outerShdw>
                </a:effectLst>
                <a:cs typeface="Arial" charset="0"/>
              </a:rPr>
              <a:t>JUGA MUKJIZAT KERANA PENGEMBARAAN BAGINDA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JASAD DALAM JARAK SANGAT JAUH </a:t>
            </a:r>
            <a:r>
              <a:rPr lang="en-MY" b="1" dirty="0" smtClean="0">
                <a:solidFill>
                  <a:prstClr val="black"/>
                </a:solidFill>
                <a:effectLst>
                  <a:outerShdw blurRad="38100" dist="38100" dir="2700000" algn="tl">
                    <a:srgbClr val="000000">
                      <a:alpha val="43137"/>
                    </a:srgbClr>
                  </a:outerShdw>
                </a:effectLst>
                <a:cs typeface="Arial" charset="0"/>
              </a:rPr>
              <a:t>DALAM </a:t>
            </a:r>
            <a:r>
              <a:rPr lang="en-MY" b="1" dirty="0">
                <a:solidFill>
                  <a:prstClr val="black"/>
                </a:solidFill>
                <a:effectLst>
                  <a:outerShdw blurRad="38100" dist="38100" dir="2700000" algn="tl">
                    <a:srgbClr val="000000">
                      <a:alpha val="43137"/>
                    </a:srgbClr>
                  </a:outerShdw>
                </a:effectLst>
                <a:cs typeface="Arial" charset="0"/>
              </a:rPr>
              <a:t>TEMPOH SINGKAT, WALAUPUN TIDAK MUSTAHIL, TETAPI SANGAT SUKAR DITERIMA MUSYRIKIN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ISRA</a:t>
            </a:r>
            <a:r>
              <a:rPr lang="en-MY" b="1" dirty="0">
                <a:solidFill>
                  <a:prstClr val="black"/>
                </a:solidFill>
                <a:effectLst>
                  <a:outerShdw blurRad="38100" dist="38100" dir="2700000" algn="tl">
                    <a:srgbClr val="000000">
                      <a:alpha val="43137"/>
                    </a:srgbClr>
                  </a:outerShdw>
                </a:effectLst>
                <a:cs typeface="Arial" charset="0"/>
              </a:rPr>
              <a:t>' MIKRAJ MENUNTUT MUSLIM SUPAYA BERIMAN </a:t>
            </a:r>
            <a:r>
              <a:rPr lang="en-MY" b="1" dirty="0" smtClean="0">
                <a:solidFill>
                  <a:prstClr val="black"/>
                </a:solidFill>
                <a:effectLst>
                  <a:outerShdw blurRad="38100" dist="38100" dir="2700000" algn="tl">
                    <a:srgbClr val="000000">
                      <a:alpha val="43137"/>
                    </a:srgbClr>
                  </a:outerShdw>
                </a:effectLst>
                <a:cs typeface="Arial" charset="0"/>
              </a:rPr>
              <a:t>KEPADA </a:t>
            </a:r>
            <a:r>
              <a:rPr lang="en-MY" b="1" dirty="0">
                <a:solidFill>
                  <a:prstClr val="black"/>
                </a:solidFill>
                <a:effectLst>
                  <a:outerShdw blurRad="38100" dist="38100" dir="2700000" algn="tl">
                    <a:srgbClr val="000000">
                      <a:alpha val="43137"/>
                    </a:srgbClr>
                  </a:outerShdw>
                </a:effectLst>
                <a:cs typeface="Arial" charset="0"/>
              </a:rPr>
              <a:t>ALLAH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BERKUASA MELAKUKAN APA JUA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HARUS </a:t>
            </a:r>
            <a:r>
              <a:rPr lang="en-MY" b="1" dirty="0" smtClean="0">
                <a:solidFill>
                  <a:prstClr val="black"/>
                </a:solidFill>
                <a:effectLst>
                  <a:outerShdw blurRad="38100" dist="38100" dir="2700000" algn="tl">
                    <a:srgbClr val="000000">
                      <a:alpha val="43137"/>
                    </a:srgbClr>
                  </a:outerShdw>
                </a:effectLst>
                <a:cs typeface="Arial" charset="0"/>
              </a:rPr>
              <a:t>DENGAN PENUH HIKMAT</a:t>
            </a:r>
            <a:r>
              <a:rPr lang="en-MY" b="1" dirty="0">
                <a:solidFill>
                  <a:prstClr val="black"/>
                </a:solidFill>
                <a:effectLst>
                  <a:outerShdw blurRad="38100" dist="38100" dir="2700000" algn="tl">
                    <a:srgbClr val="000000">
                      <a:alpha val="43137"/>
                    </a:srgbClr>
                  </a:outerShdw>
                </a:effectLst>
                <a:cs typeface="Arial" charset="0"/>
              </a:rPr>
              <a:t>. DEMIKIAN JUGA SEGALA PERINTAH, TEGAHAN DAN HIDAYAT NYA </a:t>
            </a:r>
            <a:r>
              <a:rPr lang="en-MY" b="1" dirty="0" smtClean="0">
                <a:solidFill>
                  <a:prstClr val="black"/>
                </a:solidFill>
                <a:effectLst>
                  <a:outerShdw blurRad="38100" dist="38100" dir="2700000" algn="tl">
                    <a:srgbClr val="000000">
                      <a:alpha val="43137"/>
                    </a:srgbClr>
                  </a:outerShdw>
                </a:effectLst>
                <a:cs typeface="Arial" charset="0"/>
              </a:rPr>
              <a:t>DALAM AL-QURAN </a:t>
            </a:r>
            <a:r>
              <a:rPr lang="en-MY" b="1" dirty="0">
                <a:solidFill>
                  <a:prstClr val="black"/>
                </a:solidFill>
                <a:effectLst>
                  <a:outerShdw blurRad="38100" dist="38100" dir="2700000" algn="tl">
                    <a:srgbClr val="000000">
                      <a:alpha val="43137"/>
                    </a:srgbClr>
                  </a:outerShdw>
                </a:effectLst>
                <a:cs typeface="Arial" charset="0"/>
              </a:rPr>
              <a:t>PASTI MEMPUNYAI HIKMAT DAN MANFAAT WALAUPUN MASIH ADA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MENJADI RAHSIA</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PERISTIWA </a:t>
            </a:r>
            <a:r>
              <a:rPr lang="en-MY" b="1" dirty="0">
                <a:solidFill>
                  <a:prstClr val="black"/>
                </a:solidFill>
                <a:effectLst>
                  <a:outerShdw blurRad="38100" dist="38100" dir="2700000" algn="tl">
                    <a:srgbClr val="000000">
                      <a:alpha val="43137"/>
                    </a:srgbClr>
                  </a:outerShdw>
                </a:effectLst>
                <a:cs typeface="Arial" charset="0"/>
              </a:rPr>
              <a:t>ISRA' MIKRAJ PERLU MENJADI PEMANGKIN </a:t>
            </a:r>
            <a:r>
              <a:rPr lang="en-MY" b="1" dirty="0" smtClean="0">
                <a:solidFill>
                  <a:prstClr val="black"/>
                </a:solidFill>
                <a:effectLst>
                  <a:outerShdw blurRad="38100" dist="38100" dir="2700000" algn="tl">
                    <a:srgbClr val="000000">
                      <a:alpha val="43137"/>
                    </a:srgbClr>
                  </a:outerShdw>
                </a:effectLst>
                <a:cs typeface="Arial" charset="0"/>
              </a:rPr>
              <a:t>KEPADA </a:t>
            </a:r>
            <a:r>
              <a:rPr lang="en-MY" b="1" dirty="0">
                <a:solidFill>
                  <a:prstClr val="black"/>
                </a:solidFill>
                <a:effectLst>
                  <a:outerShdw blurRad="38100" dist="38100" dir="2700000" algn="tl">
                    <a:srgbClr val="000000">
                      <a:alpha val="43137"/>
                    </a:srgbClr>
                  </a:outerShdw>
                </a:effectLst>
                <a:cs typeface="Arial" charset="0"/>
              </a:rPr>
              <a:t>AKIDAH DAN KEIMANAN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MENGHASILKAN KEPATUHAN </a:t>
            </a:r>
            <a:r>
              <a:rPr lang="en-MY" b="1" dirty="0" smtClean="0">
                <a:solidFill>
                  <a:prstClr val="black"/>
                </a:solidFill>
                <a:effectLst>
                  <a:outerShdw blurRad="38100" dist="38100" dir="2700000" algn="tl">
                    <a:srgbClr val="000000">
                      <a:alpha val="43137"/>
                    </a:srgbClr>
                  </a:outerShdw>
                </a:effectLst>
                <a:cs typeface="Arial" charset="0"/>
              </a:rPr>
              <a:t>KEPADA </a:t>
            </a:r>
            <a:r>
              <a:rPr lang="en-MY" b="1" dirty="0">
                <a:solidFill>
                  <a:prstClr val="black"/>
                </a:solidFill>
                <a:effectLst>
                  <a:outerShdw blurRad="38100" dist="38100" dir="2700000" algn="tl">
                    <a:srgbClr val="000000">
                      <a:alpha val="43137"/>
                    </a:srgbClr>
                  </a:outerShdw>
                </a:effectLst>
                <a:cs typeface="Arial" charset="0"/>
              </a:rPr>
              <a:t>SYARIAT DAN AKHLAK MULIA, SETERUSNYA MENYELAMATKAN SESEORANG DARIPADA KEHINAAN DAN  KESANGSARAAN DI AKHIRAT.</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426565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990" y="1908553"/>
            <a:ext cx="9029760" cy="1569660"/>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وَالصَّادِقِينَ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أُمَّتِه</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098429"/>
            <a:ext cx="8286808"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1524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962400"/>
            <a:ext cx="864190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teguhkan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iktikad</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mukjizat</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Isra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Mikraj</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moga-moga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syurganya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6796" y="1752600"/>
            <a:ext cx="9144000" cy="1569660"/>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وَاجْزِمُوا ِبِمعْرَاجِ نَبِيِّكُمْ وَإِسْرَائِه،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تَفُوزُوا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بِرِضْوَانِ الله وَجَنَّتِه.</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61257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14898"/>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956510" y="4185062"/>
            <a:ext cx="3503922" cy="920338"/>
          </a:xfrm>
          <a:prstGeom prst="roundRect">
            <a:avLst>
              <a:gd name="adj" fmla="val 1136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600200" y="1539280"/>
            <a:ext cx="5486400" cy="1051520"/>
          </a:xfrm>
          <a:prstGeom prst="roundRect">
            <a:avLst>
              <a:gd name="adj" fmla="val 11364"/>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Anugerah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685800" y="3264725"/>
            <a:ext cx="4646922" cy="18406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kesayangan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rot="20083607">
            <a:off x="641099" y="705938"/>
            <a:ext cx="942266" cy="1372920"/>
          </a:xfrm>
          <a:prstGeom prst="curvedRightArrow">
            <a:avLst/>
          </a:prstGeom>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28587"/>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14787"/>
            <a:ext cx="8915400"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suci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menjalankan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hambaNya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(Muhammad)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Masjid Al-</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Haraam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Masjid Al-Aqsa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Palestin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Kami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berkati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sekelilingnya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untuk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memperlihatkan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tanda-tanda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kekuasaan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kebesaran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kami.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jualah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Mendengar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Mengetahui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77863"/>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سُبْحَانَ الَّذِي أَسْرَى بِعَبْدِهِ لَيْلاً مِّنَ الْمَسْجِدِ الْحَرَامِ إِلَى الْمَسْجِدِ الأَقْصَى الَّذِي بَارَكْنَا حَوْلَهُ لِنُرِيَهُ مِنْ آيَاتِنَا إِنَّهُ هُوَ السَّمِيعُ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البَصِيرُ.</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819400" y="1219200"/>
            <a:ext cx="5867400" cy="13716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Perjalanan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Masjidil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Haram di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Mekkah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Masjidil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Aqsa di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Palestin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4" name="Rectangle 3"/>
          <p:cNvSpPr/>
          <p:nvPr/>
        </p:nvSpPr>
        <p:spPr>
          <a:xfrm>
            <a:off x="90714" y="1524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132074" y="1204678"/>
            <a:ext cx="2534926" cy="13861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132074" y="3099106"/>
            <a:ext cx="2534926" cy="139669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819400" y="3149753"/>
            <a:ext cx="5867400" cy="13716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Perjalanan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Masjidil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Aqsa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langit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sidratul</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muntaha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952310" y="5326559"/>
            <a:ext cx="735349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jasad</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diiringi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malaikat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Jibril</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33276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1663</Words>
  <Application>Microsoft Office PowerPoint</Application>
  <PresentationFormat>On-screen Show (4:3)</PresentationFormat>
  <Paragraphs>149</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12</cp:revision>
  <dcterms:created xsi:type="dcterms:W3CDTF">2018-04-09T06:42:25Z</dcterms:created>
  <dcterms:modified xsi:type="dcterms:W3CDTF">2018-04-18T02:01:48Z</dcterms:modified>
</cp:coreProperties>
</file>